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7"/>
  </p:notesMasterIdLst>
  <p:handoutMasterIdLst>
    <p:handoutMasterId r:id="rId18"/>
  </p:handoutMasterIdLst>
  <p:sldIdLst>
    <p:sldId id="484" r:id="rId4"/>
    <p:sldId id="591" r:id="rId5"/>
    <p:sldId id="593" r:id="rId6"/>
    <p:sldId id="595" r:id="rId7"/>
    <p:sldId id="596" r:id="rId8"/>
    <p:sldId id="597" r:id="rId9"/>
    <p:sldId id="598" r:id="rId10"/>
    <p:sldId id="599" r:id="rId11"/>
    <p:sldId id="600" r:id="rId12"/>
    <p:sldId id="601" r:id="rId13"/>
    <p:sldId id="603" r:id="rId14"/>
    <p:sldId id="602" r:id="rId15"/>
    <p:sldId id="604" r:id="rId16"/>
  </p:sldIdLst>
  <p:sldSz cx="9144000" cy="6858000" type="screen4x3"/>
  <p:notesSz cx="6858000" cy="9144000"/>
  <p:custDataLst>
    <p:tags r:id="rId22"/>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9DCD"/>
    <a:srgbClr val="008AB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107" d="100"/>
          <a:sy n="107" d="100"/>
        </p:scale>
        <p:origin x="1326" y="108"/>
      </p:cViewPr>
      <p:guideLst>
        <p:guide orient="horz" pos="2160"/>
        <p:guide pos="284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gs" Target="tags/tag153.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28650" y="2369542"/>
            <a:ext cx="78867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7.xml"/><Relationship Id="rId2" Type="http://schemas.openxmlformats.org/officeDocument/2006/relationships/image" Target="../media/image13.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0.xml"/><Relationship Id="rId2" Type="http://schemas.openxmlformats.org/officeDocument/2006/relationships/image" Target="../media/image14.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52.xml"/><Relationship Id="rId1" Type="http://schemas.openxmlformats.org/officeDocument/2006/relationships/tags" Target="../tags/tag151.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2.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tags" Target="../tags/tag141.xml"/><Relationship Id="rId2" Type="http://schemas.openxmlformats.org/officeDocument/2006/relationships/image" Target="../media/image5.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4.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tags" Target="../tags/tag143.xml"/><Relationship Id="rId2" Type="http://schemas.openxmlformats.org/officeDocument/2006/relationships/image" Target="../media/image5.pn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6.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tags" Target="../tags/tag145.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a:t>
            </a:r>
            <a:r>
              <a:rPr lang="en-US" altLang="zh-CN" sz="4000" b="1" dirty="0">
                <a:solidFill>
                  <a:schemeClr val="bg1"/>
                </a:solidFill>
                <a:latin typeface="微软雅黑" panose="020B0503020204020204" pitchFamily="34" charset="-122"/>
                <a:ea typeface="微软雅黑" panose="020B0503020204020204" pitchFamily="34" charset="-122"/>
                <a:cs typeface="+mn-cs"/>
              </a:rPr>
              <a:t>2</a:t>
            </a:r>
            <a:r>
              <a:rPr lang="zh-CN" altLang="en-US" sz="4000" b="1" dirty="0">
                <a:solidFill>
                  <a:schemeClr val="bg1"/>
                </a:solidFill>
                <a:latin typeface="微软雅黑" panose="020B0503020204020204" pitchFamily="34" charset="-122"/>
                <a:ea typeface="微软雅黑" panose="020B0503020204020204" pitchFamily="34" charset="-122"/>
                <a:cs typeface="+mn-cs"/>
              </a:rPr>
              <a:t>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直流电源供电电路的分析与测试</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577590"/>
            <a:ext cx="553847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单元6　</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叠加定理</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5"/>
          <p:cNvSpPr txBox="1">
            <a:spLocks noChangeArrowheads="1"/>
          </p:cNvSpPr>
          <p:nvPr/>
        </p:nvSpPr>
        <p:spPr bwMode="auto">
          <a:xfrm>
            <a:off x="945736" y="1603267"/>
            <a:ext cx="739140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练习</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电路如图中所示，已知</a:t>
            </a:r>
            <a:r>
              <a:rPr lang="zh-CN" altLang="en-US" sz="2800" i="1" dirty="0">
                <a:solidFill>
                  <a:srgbClr val="000000"/>
                </a:solidFill>
                <a:latin typeface="黑体" panose="02010609060101010101" pitchFamily="49" charset="-122"/>
                <a:ea typeface="黑体" panose="02010609060101010101" pitchFamily="49" charset="-122"/>
                <a:cs typeface="黑体" panose="02010609060101010101" pitchFamily="49" charset="-122"/>
              </a:rPr>
              <a:t>Ｅ</a:t>
            </a: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＝５４Ｖ，</a:t>
            </a:r>
            <a:r>
              <a:rPr lang="zh-CN" altLang="en-US" sz="2800" i="1" dirty="0">
                <a:solidFill>
                  <a:srgbClr val="000000"/>
                </a:solidFill>
                <a:latin typeface="黑体" panose="02010609060101010101" pitchFamily="49" charset="-122"/>
                <a:ea typeface="黑体" panose="02010609060101010101" pitchFamily="49" charset="-122"/>
                <a:cs typeface="黑体" panose="02010609060101010101" pitchFamily="49" charset="-122"/>
              </a:rPr>
              <a:t>Ｅ</a:t>
            </a: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２</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２７Ｖ，</a:t>
            </a:r>
            <a:r>
              <a:rPr lang="zh-CN" altLang="en-US" sz="2800" i="1" dirty="0">
                <a:solidFill>
                  <a:srgbClr val="000000"/>
                </a:solidFill>
                <a:latin typeface="黑体" panose="02010609060101010101" pitchFamily="49" charset="-122"/>
                <a:ea typeface="黑体" panose="02010609060101010101" pitchFamily="49" charset="-122"/>
                <a:cs typeface="黑体" panose="02010609060101010101" pitchFamily="49" charset="-122"/>
              </a:rPr>
              <a:t>Ｒ</a:t>
            </a: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１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Ω</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i="1" dirty="0">
                <a:solidFill>
                  <a:srgbClr val="000000"/>
                </a:solidFill>
                <a:latin typeface="黑体" panose="02010609060101010101" pitchFamily="49" charset="-122"/>
                <a:ea typeface="黑体" panose="02010609060101010101" pitchFamily="49" charset="-122"/>
                <a:cs typeface="黑体" panose="02010609060101010101" pitchFamily="49" charset="-122"/>
              </a:rPr>
              <a:t>Ｒ</a:t>
            </a: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２</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３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Ω</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i="1" dirty="0">
                <a:solidFill>
                  <a:srgbClr val="000000"/>
                </a:solidFill>
                <a:latin typeface="黑体" panose="02010609060101010101" pitchFamily="49" charset="-122"/>
                <a:ea typeface="黑体" panose="02010609060101010101" pitchFamily="49" charset="-122"/>
                <a:cs typeface="黑体" panose="02010609060101010101" pitchFamily="49" charset="-122"/>
              </a:rPr>
              <a:t>Ｒ</a:t>
            </a: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３</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６</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Ω</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，用叠 加定理求各支路电流。</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7"/>
          <p:cNvPicPr>
            <a:picLocks noChangeAspect="1" noChangeArrowheads="1"/>
          </p:cNvPicPr>
          <p:nvPr/>
        </p:nvPicPr>
        <p:blipFill>
          <a:blip r:embed="rId2"/>
          <a:srcRect/>
          <a:stretch>
            <a:fillRect/>
          </a:stretch>
        </p:blipFill>
        <p:spPr bwMode="auto">
          <a:xfrm>
            <a:off x="2874548" y="3213481"/>
            <a:ext cx="35337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50563" y="2574671"/>
            <a:ext cx="8250239" cy="23993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叠加定理的内容</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叠加定理的</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求解方法和步骤</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588628" y="2016979"/>
            <a:ext cx="2520342" cy="234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4106978"/>
            <a:ext cx="6767309" cy="7065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3" name="组合 2"/>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3983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4"/>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519555" y="1875155"/>
            <a:ext cx="220599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1031133" y="2821887"/>
            <a:ext cx="7750484"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掌握电阻元件的串并联；</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深刻理解电压源与电流源的等效变换；</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熟练掌握基尔霍夫定律；</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熟练掌握支路电流法的应用；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掌握叠加定理、戴维宁定理。</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755650" y="96520"/>
            <a:ext cx="7431088" cy="1143000"/>
          </a:xfrm>
          <a:prstGeom prst="rect">
            <a:avLst/>
          </a:prstGeom>
          <a:noFill/>
          <a:ln w="9525">
            <a:noFill/>
          </a:ln>
        </p:spPr>
        <p:txBody>
          <a:bodyPr anchor="ctr" anchorCtr="0"/>
          <a:lstStyle/>
          <a:p>
            <a:pPr algn="ctr">
              <a:buClrTx/>
              <a:buSzTx/>
              <a:buFontTx/>
            </a:pP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a:t>
            </a:r>
            <a:r>
              <a:rPr lang="en-US" altLang="zh-CN"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2</a:t>
            </a: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　直流电源供电电路的分析与测试</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矩形: 圆角 8"/>
          <p:cNvSpPr/>
          <p:nvPr/>
        </p:nvSpPr>
        <p:spPr>
          <a:xfrm>
            <a:off x="0" y="893006"/>
            <a:ext cx="9143999" cy="5963724"/>
          </a:xfrm>
          <a:prstGeom prst="roundRect">
            <a:avLst/>
          </a:prstGeom>
          <a:noFill/>
          <a:ln>
            <a:noFill/>
          </a:ln>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n>
                <a:noFill/>
              </a:ln>
              <a:highlight>
                <a:srgbClr val="0A9DCD"/>
              </a:highlight>
            </a:endParaRPr>
          </a:p>
        </p:txBody>
      </p:sp>
      <p:sp>
        <p:nvSpPr>
          <p:cNvPr id="4098" name="Rectangle 3"/>
          <p:cNvSpPr>
            <a:spLocks noGrp="1"/>
          </p:cNvSpPr>
          <p:nvPr>
            <p:custDataLst>
              <p:tags r:id="rId2"/>
            </p:custDataLst>
          </p:nvPr>
        </p:nvSpPr>
        <p:spPr>
          <a:xfrm>
            <a:off x="291465" y="892810"/>
            <a:ext cx="7767320" cy="645795"/>
          </a:xfrm>
          <a:prstGeom prst="rect">
            <a:avLst/>
          </a:prstGeom>
          <a:noFill/>
          <a:ln w="9525">
            <a:noFill/>
          </a:ln>
          <a:extLst>
            <a:ext uri="{909E8E84-426E-40DD-AFC4-6F175D3DCCD1}">
              <a14:hiddenFill xmlns:a14="http://schemas.microsoft.com/office/drawing/2010/main">
                <a:solidFill>
                  <a:schemeClr val="accent2"/>
                </a:solidFill>
              </a14:hiddenFill>
            </a:ext>
          </a:extLst>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grpSp>
        <p:nvGrpSpPr>
          <p:cNvPr id="16" name="组合 15"/>
          <p:cNvGrpSpPr/>
          <p:nvPr/>
        </p:nvGrpSpPr>
        <p:grpSpPr>
          <a:xfrm>
            <a:off x="97790" y="233680"/>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文本框 7"/>
          <p:cNvSpPr txBox="1"/>
          <p:nvPr/>
        </p:nvSpPr>
        <p:spPr>
          <a:xfrm>
            <a:off x="104027" y="1298329"/>
            <a:ext cx="8948496" cy="5632311"/>
          </a:xfrm>
          <a:prstGeom prst="rect">
            <a:avLst/>
          </a:prstGeom>
          <a:noFill/>
          <a:extLst>
            <a:ext uri="{909E8E84-426E-40DD-AFC4-6F175D3DCCD1}">
              <a14:hiddenFill xmlns:a14="http://schemas.microsoft.com/office/drawing/2010/main">
                <a:solidFill>
                  <a:srgbClr val="FFC000"/>
                </a:solidFill>
              </a14:hiddenFill>
            </a:ext>
          </a:extLst>
        </p:spPr>
        <p:txBody>
          <a:bodyPr wrap="square">
            <a:spAutoFit/>
          </a:bodyPr>
          <a:lstStyle/>
          <a:p>
            <a:pPr indent="267970" algn="ctr">
              <a:buNone/>
            </a:pPr>
            <a:r>
              <a:rPr lang="zh-CN" altLang="zh-CN" sz="1800" b="1" kern="100" dirty="0">
                <a:effectLst/>
                <a:latin typeface="Calibri" panose="020F0502020204030204" pitchFamily="34" charset="0"/>
                <a:ea typeface="宋体" panose="02010600030101010101" pitchFamily="2" charset="-122"/>
                <a:cs typeface="Times New Roman" panose="02020603050405020304" pitchFamily="18" charset="0"/>
              </a:rPr>
              <a:t>电学王国的奇妙之旅：叠加定理的奥秘</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在一个遥远的科技星球上，有一个充满智慧与奇迹的国度，名叫电学王国。在这个国度里，电流、电压和电阻是三位最受尊敬和崇拜的贵族。他们不仅统治着整个王国的能源流动，还掌握着一种神秘而强大的法则</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叠加定理。</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叠加定理，是电学王国中一条至高无上的定律。它告诉人们，在一个电路中，如果有多个电源同时作用，那么电路中任意一点的电流或电压，都可以看作是各个电源单独作用时在该点产生的电流或电压的代数和。</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在电学王国里，有一位年轻的科学家，名叫李昂。他从小就对电流、电压和电阻这三位贵族充满好奇与敬仰，梦想着有一天能揭开叠加定理的神秘面纱。</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有一天，李昂在实验室里进行一项实验，他试图测量一个复杂电路中某一点的电压。然而，由于电路中的电源数量众多，且相互之间的作用错综复杂，李昂一时之间无法得出准确的测量结果。正当李昂陷入困境时，他突然想起了叠加定理。他灵机一动，决定分别测量每个电源单独作用时在该点产生的电压，然后再将这些电压值相加，从而得出该点的总电压。李昂立刻行动起来，他小心翼翼地调整电路中的开关和电阻，分别测量了每个电源单独作用时的电压值。经过一番艰苦的计算和验证，他终于得出了该点的总电压，而且结果与理论值完全吻合。李昂的这一发现，在电学王国里引起了巨大的轰动。他不仅成功地揭示了叠加定理的奥秘，还为整个王国的能源研究开辟了新的道路。</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从那以后，李昂成为了电学王国里备受尊敬的科学家，他的名字也永远地刻在了叠加定理的辉煌篇章中。而叠加定理，也如同一位智慧而慈爱的导师，继续引领着电学王国中的科学家们，在探索能源奥秘的道路上不断前行。</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文本框 3"/>
          <p:cNvSpPr txBox="1"/>
          <p:nvPr/>
        </p:nvSpPr>
        <p:spPr>
          <a:xfrm>
            <a:off x="182245" y="770255"/>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Text Box 4"/>
          <p:cNvSpPr txBox="1">
            <a:spLocks noChangeArrowheads="1"/>
          </p:cNvSpPr>
          <p:nvPr>
            <p:custDataLst>
              <p:tags r:id="rId2"/>
            </p:custDataLst>
          </p:nvPr>
        </p:nvSpPr>
        <p:spPr bwMode="auto">
          <a:xfrm>
            <a:off x="425450" y="1684331"/>
            <a:ext cx="8458200" cy="2330450"/>
          </a:xfrm>
          <a:prstGeom prst="rect">
            <a:avLst/>
          </a:prstGeom>
          <a:solidFill>
            <a:schemeClr val="lt1"/>
          </a:solidFill>
          <a:ln w="38100">
            <a:solidFill>
              <a:srgbClr val="07931E"/>
            </a:solidFill>
            <a:miter lim="800000"/>
          </a:ln>
          <a:effectLst/>
        </p:spPr>
        <p:txBody>
          <a:bodyPr>
            <a:spAutoFit/>
          </a:bodyPr>
          <a:lstStyle>
            <a:lvl1pPr indent="673100">
              <a:defRPr>
                <a:solidFill>
                  <a:schemeClr val="tx1"/>
                </a:solidFill>
                <a:latin typeface="Arial" panose="020B0604020202020204" pitchFamily="34" charset="0"/>
                <a:ea typeface="宋体" panose="02010600030101010101" pitchFamily="2" charset="-122"/>
              </a:defRPr>
            </a:lvl1pPr>
            <a:lvl2pPr marL="863600">
              <a:defRPr>
                <a:solidFill>
                  <a:schemeClr val="tx1"/>
                </a:solidFill>
                <a:latin typeface="Arial" panose="020B0604020202020204" pitchFamily="34" charset="0"/>
                <a:ea typeface="宋体" panose="02010600030101010101" pitchFamily="2" charset="-122"/>
              </a:defRPr>
            </a:lvl2pPr>
            <a:lvl3pPr marL="1054100">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50000"/>
              </a:spcBef>
            </a:pPr>
            <a:r>
              <a:rPr kumimoji="1" lang="zh-CN" altLang="en-US" sz="2800" b="1" dirty="0">
                <a:solidFill>
                  <a:srgbClr val="000000"/>
                </a:solidFill>
                <a:latin typeface="黑体" panose="02010609060101010101" pitchFamily="49" charset="-122"/>
                <a:ea typeface="黑体" panose="02010609060101010101" pitchFamily="49" charset="-122"/>
              </a:rPr>
              <a:t>在任何由线性电阻、线性受控源及独立源组成的电路中，每一元件的电流或电压等于每一个独立源单独作用于电路时在该元件上所产生的电流或电压的代数和。这就是</a:t>
            </a:r>
            <a:r>
              <a:rPr kumimoji="1" lang="zh-CN" altLang="en-US" sz="2800" b="1" u="sng"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叠加定理</a:t>
            </a:r>
            <a:r>
              <a:rPr kumimoji="1" lang="zh-CN" altLang="en-US" sz="2800" b="1" dirty="0">
                <a:solidFill>
                  <a:srgbClr val="000000"/>
                </a:solidFill>
                <a:latin typeface="黑体" panose="02010609060101010101" pitchFamily="49" charset="-122"/>
                <a:ea typeface="黑体" panose="02010609060101010101" pitchFamily="49" charset="-122"/>
              </a:rPr>
              <a:t>。</a:t>
            </a:r>
            <a:endParaRPr kumimoji="1" lang="zh-CN" altLang="en-US" sz="2800" b="1" dirty="0">
              <a:solidFill>
                <a:srgbClr val="000000"/>
              </a:solidFill>
              <a:latin typeface="黑体" panose="02010609060101010101" pitchFamily="49" charset="-122"/>
              <a:ea typeface="黑体" panose="02010609060101010101" pitchFamily="49" charset="-122"/>
            </a:endParaRPr>
          </a:p>
        </p:txBody>
      </p:sp>
      <p:sp>
        <p:nvSpPr>
          <p:cNvPr id="21" name="Text Box 5"/>
          <p:cNvSpPr txBox="1">
            <a:spLocks noChangeArrowheads="1"/>
          </p:cNvSpPr>
          <p:nvPr>
            <p:custDataLst>
              <p:tags r:id="rId3"/>
            </p:custDataLst>
          </p:nvPr>
        </p:nvSpPr>
        <p:spPr bwMode="auto">
          <a:xfrm>
            <a:off x="391741" y="4461935"/>
            <a:ext cx="8458200" cy="1272540"/>
          </a:xfrm>
          <a:prstGeom prst="rect">
            <a:avLst/>
          </a:prstGeom>
          <a:noFill/>
          <a:ln>
            <a:noFill/>
          </a:ln>
          <a:effectLst/>
        </p:spPr>
        <p:txBody>
          <a:bodyPr>
            <a:spAutoFit/>
          </a:bodyPr>
          <a:lstStyle/>
          <a:p>
            <a:pPr>
              <a:lnSpc>
                <a:spcPct val="120000"/>
              </a:lnSpc>
            </a:pPr>
            <a:r>
              <a:rPr kumimoji="1" lang="zh-CN" altLang="en-US" sz="32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rPr>
              <a:t>注</a:t>
            </a:r>
            <a:r>
              <a:rPr kumimoji="1" lang="zh-CN" altLang="en-US" sz="3200" b="1" dirty="0">
                <a:solidFill>
                  <a:schemeClr val="dk1"/>
                </a:solidFill>
                <a:latin typeface="黑体" panose="02010609060101010101" pitchFamily="49" charset="-122"/>
                <a:ea typeface="黑体" panose="02010609060101010101" pitchFamily="49" charset="-122"/>
              </a:rPr>
              <a:t>：当某一独立源单独作用时，其他独立源不作用（电压源做短路，电流源作断路）。</a:t>
            </a:r>
            <a:endParaRPr kumimoji="1" lang="zh-CN" altLang="en-US" sz="3200" b="1" dirty="0">
              <a:solidFill>
                <a:schemeClr val="dk1"/>
              </a:solidFill>
              <a:latin typeface="黑体" panose="02010609060101010101" pitchFamily="49" charset="-122"/>
              <a:ea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0"/>
                                        </p:tgtEl>
                                        <p:attrNameLst>
                                          <p:attrName>style.visibility</p:attrName>
                                        </p:attrNameLst>
                                      </p:cBhvr>
                                      <p:to>
                                        <p:strVal val="visible"/>
                                      </p:to>
                                    </p:set>
                                    <p:anim to="" calcmode="lin" valueType="num">
                                      <p:cBhvr>
                                        <p:cTn id="7" dur="1" fill="hold"/>
                                        <p:tgtEl>
                                          <p:spTgt spid="2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1"/>
                                        </p:tgtEl>
                                        <p:attrNameLst>
                                          <p:attrName>style.visibility</p:attrName>
                                        </p:attrNameLst>
                                      </p:cBhvr>
                                      <p:to>
                                        <p:strVal val="visible"/>
                                      </p:to>
                                    </p:set>
                                    <p:anim to="" calcmode="lin" valueType="num">
                                      <p:cBhvr>
                                        <p:cTn id="12" dur="1" fill="hold"/>
                                        <p:tgtEl>
                                          <p:spTgt spid="2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autoUpdateAnimBg="0"/>
      <p:bldP spid="21"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3"/>
          <p:cNvSpPr txBox="1"/>
          <p:nvPr/>
        </p:nvSpPr>
        <p:spPr>
          <a:xfrm>
            <a:off x="381000" y="1272540"/>
            <a:ext cx="8229600" cy="5262245"/>
          </a:xfrm>
          <a:prstGeom prst="rect">
            <a:avLst/>
          </a:prstGeom>
          <a:noFill/>
        </p:spPr>
        <p:txBody>
          <a:bodyPr>
            <a:spAutoFit/>
          </a:bodyPr>
          <a:lstStyle/>
          <a:p>
            <a:pPr>
              <a:lnSpc>
                <a:spcPct val="150000"/>
              </a:lnSpc>
            </a:pP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在使用叠加定理分析计算电路时应注意以下几点</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叠加定理</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只能用于计算</a:t>
            </a:r>
            <a:r>
              <a:rPr lang="zh-CN" altLang="en-US" sz="2800" b="1" dirty="0">
                <a:solidFill>
                  <a:srgbClr val="000000"/>
                </a:solidFill>
                <a:highlight>
                  <a:srgbClr val="FFFF00"/>
                </a:highlight>
                <a:latin typeface="黑体" panose="02010609060101010101" pitchFamily="49" charset="-122"/>
                <a:ea typeface="黑体" panose="02010609060101010101" pitchFamily="49" charset="-122"/>
                <a:cs typeface="黑体" panose="02010609060101010101" pitchFamily="49" charset="-122"/>
              </a:rPr>
              <a:t>线性</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电路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即电路中的元件均为线性元件</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的支路电流或电压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不能直接进行功率的叠加计算</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２</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电压源</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不作用时应视为</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短路</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电流源</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不作用时应视为</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开路</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３</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叠加时要注意电流或电压的参考方向，正确选取各分量的正、 负号。</a:t>
            </a:r>
            <a:endPar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2"/>
          <p:cNvSpPr txBox="1">
            <a:spLocks noChangeArrowheads="1"/>
          </p:cNvSpPr>
          <p:nvPr>
            <p:custDataLst>
              <p:tags r:id="rId2"/>
            </p:custDataLst>
          </p:nvPr>
        </p:nvSpPr>
        <p:spPr bwMode="auto">
          <a:xfrm>
            <a:off x="457200" y="1600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2.6.1(a)</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所示电路，已知</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15 V</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18 V</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2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2 </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，试应用叠加定理求各支路电流</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2"/>
          <p:cNvPicPr>
            <a:picLocks noChangeAspect="1" noChangeArrowheads="1"/>
          </p:cNvPicPr>
          <p:nvPr/>
        </p:nvPicPr>
        <p:blipFill>
          <a:blip r:embed="rId3"/>
          <a:srcRect/>
          <a:stretch>
            <a:fillRect/>
          </a:stretch>
        </p:blipFill>
        <p:spPr bwMode="auto">
          <a:xfrm>
            <a:off x="2413793" y="3200400"/>
            <a:ext cx="4271963" cy="235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8"/>
          <p:cNvPicPr>
            <a:picLocks noChangeAspect="1" noChangeArrowheads="1"/>
          </p:cNvPicPr>
          <p:nvPr/>
        </p:nvPicPr>
        <p:blipFill>
          <a:blip r:embed="rId2"/>
          <a:srcRect/>
          <a:stretch>
            <a:fillRect/>
          </a:stretch>
        </p:blipFill>
        <p:spPr bwMode="auto">
          <a:xfrm>
            <a:off x="74613" y="1177178"/>
            <a:ext cx="3811587"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箭头: 右 12"/>
          <p:cNvSpPr/>
          <p:nvPr>
            <p:custDataLst>
              <p:tags r:id="rId3"/>
            </p:custDataLst>
          </p:nvPr>
        </p:nvSpPr>
        <p:spPr>
          <a:xfrm>
            <a:off x="4001770" y="1902571"/>
            <a:ext cx="682625" cy="457200"/>
          </a:xfrm>
          <a:prstGeom prst="rightArrow">
            <a:avLst/>
          </a:prstGeom>
          <a:solidFill>
            <a:schemeClr val="accent3"/>
          </a:solidFill>
          <a:ln>
            <a:solidFill>
              <a:schemeClr val="accent2">
                <a:shade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zh-CN" altLang="en-US" sz="1800" b="1">
              <a:ln w="22225">
                <a:solidFill>
                  <a:schemeClr val="accent2"/>
                </a:solidFill>
                <a:prstDash val="solid"/>
              </a:ln>
              <a:solidFill>
                <a:schemeClr val="accent2">
                  <a:lumMod val="40000"/>
                  <a:lumOff val="60000"/>
                </a:schemeClr>
              </a:solidFill>
              <a:latin typeface="黑体" panose="02010609060101010101" pitchFamily="49" charset="-122"/>
              <a:ea typeface="黑体" panose="02010609060101010101" pitchFamily="49" charset="-122"/>
            </a:endParaRPr>
          </a:p>
        </p:txBody>
      </p:sp>
      <p:pic>
        <p:nvPicPr>
          <p:cNvPr id="20" name="图片 11"/>
          <p:cNvPicPr>
            <a:picLocks noChangeAspect="1" noChangeArrowheads="1"/>
          </p:cNvPicPr>
          <p:nvPr/>
        </p:nvPicPr>
        <p:blipFill>
          <a:blip r:embed="rId4"/>
          <a:srcRect/>
          <a:stretch>
            <a:fillRect/>
          </a:stretch>
        </p:blipFill>
        <p:spPr bwMode="auto">
          <a:xfrm>
            <a:off x="4810284" y="1177178"/>
            <a:ext cx="3713162"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5" name="矩形 4"/>
              <p:cNvSpPr/>
              <p:nvPr/>
            </p:nvSpPr>
            <p:spPr>
              <a:xfrm>
                <a:off x="1299546" y="3402741"/>
                <a:ext cx="5979459" cy="3288142"/>
              </a:xfrm>
              <a:prstGeom prst="rect">
                <a:avLst/>
              </a:prstGeom>
              <a:noFill/>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a:t>
                </a:r>
                <a:r>
                  <a:rPr lang="zh-CN" altLang="en-US" dirty="0">
                    <a:solidFill>
                      <a:schemeClr val="tx1"/>
                    </a:solidFill>
                  </a:rPr>
                  <a:t>解</a:t>
                </a:r>
                <a:r>
                  <a:rPr lang="en-US" altLang="zh-CN" dirty="0">
                    <a:solidFill>
                      <a:schemeClr val="tx1"/>
                    </a:solidFill>
                  </a:rPr>
                  <a:t>】</a:t>
                </a:r>
                <a:r>
                  <a:rPr lang="zh-CN" altLang="en-US" dirty="0">
                    <a:solidFill>
                      <a:schemeClr val="tx1"/>
                    </a:solidFill>
                  </a:rPr>
                  <a:t>（</a:t>
                </a:r>
                <a:r>
                  <a:rPr lang="en-US" altLang="zh-CN" dirty="0">
                    <a:solidFill>
                      <a:schemeClr val="tx1"/>
                    </a:solidFill>
                  </a:rPr>
                  <a:t>1</a:t>
                </a:r>
                <a:r>
                  <a:rPr lang="zh-CN" altLang="en-US" dirty="0">
                    <a:solidFill>
                      <a:schemeClr val="tx1"/>
                    </a:solidFill>
                  </a:rPr>
                  <a:t>）当电源</a:t>
                </a:r>
                <a:r>
                  <a:rPr lang="en-US" altLang="zh-CN" dirty="0">
                    <a:solidFill>
                      <a:schemeClr val="tx1"/>
                    </a:solidFill>
                  </a:rPr>
                  <a:t>E</a:t>
                </a:r>
                <a:r>
                  <a:rPr lang="en-US" altLang="zh-CN" sz="1200" dirty="0">
                    <a:solidFill>
                      <a:schemeClr val="tx1"/>
                    </a:solidFill>
                  </a:rPr>
                  <a:t>1</a:t>
                </a:r>
                <a:r>
                  <a:rPr lang="zh-CN" altLang="en-US" dirty="0">
                    <a:solidFill>
                      <a:schemeClr val="tx1"/>
                    </a:solidFill>
                  </a:rPr>
                  <a:t>单独作用时，将</a:t>
                </a:r>
                <a:r>
                  <a:rPr lang="en-US" altLang="zh-CN" dirty="0">
                    <a:solidFill>
                      <a:schemeClr val="tx1"/>
                    </a:solidFill>
                  </a:rPr>
                  <a:t>E</a:t>
                </a:r>
                <a:r>
                  <a:rPr lang="en-US" altLang="zh-CN" sz="1000" b="1" dirty="0">
                    <a:solidFill>
                      <a:schemeClr val="tx1"/>
                    </a:solidFill>
                    <a:latin typeface="宋体" panose="02010600030101010101" pitchFamily="2" charset="-122"/>
                    <a:ea typeface="宋体" panose="02010600030101010101" pitchFamily="2" charset="-122"/>
                  </a:rPr>
                  <a:t>2</a:t>
                </a:r>
                <a:r>
                  <a:rPr lang="zh-CN" altLang="en-US" dirty="0">
                    <a:solidFill>
                      <a:schemeClr val="tx1"/>
                    </a:solidFill>
                  </a:rPr>
                  <a:t>视为短路，设：</a:t>
                </a:r>
                <a:endParaRPr lang="en-US" altLang="zh-CN" dirty="0">
                  <a:solidFill>
                    <a:schemeClr val="tx1"/>
                  </a:solidFill>
                </a:endParaRPr>
              </a:p>
              <a:p>
                <a:pPr algn="ctr"/>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
                        <m:sSubPr>
                          <m:ctrlPr>
                            <a:rPr lang="en-US" altLang="zh-CN"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23</m:t>
                          </m:r>
                        </m:sub>
                      </m:sSub>
                      <m:r>
                        <a:rPr lang="en-US" altLang="zh-CN" b="0" i="1" smtClean="0">
                          <a:solidFill>
                            <a:schemeClr val="tx1"/>
                          </a:solidFill>
                          <a:latin typeface="Cambria Math" panose="02040503050406030204" pitchFamily="18" charset="0"/>
                        </a:rPr>
                        <m:t>=</m:t>
                      </m:r>
                      <m:f>
                        <m:fPr>
                          <m:type m:val="lin"/>
                          <m:ctrlPr>
                            <a:rPr lang="en-US" altLang="zh-CN" b="0" i="1" smtClean="0">
                              <a:solidFill>
                                <a:schemeClr val="tx1"/>
                              </a:solidFill>
                              <a:latin typeface="Cambria Math" panose="02040503050406030204" pitchFamily="18" charset="0"/>
                              <a:ea typeface="Cambria Math" panose="02040503050406030204" pitchFamily="18" charset="0"/>
                            </a:rPr>
                          </m:ctrlPr>
                        </m:fPr>
                        <m:num>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2</m:t>
                              </m:r>
                            </m:sub>
                          </m:sSub>
                          <m:r>
                            <a:rPr lang="en-US" altLang="zh-CN" b="0" i="1" smtClean="0">
                              <a:solidFill>
                                <a:schemeClr val="tx1"/>
                              </a:solidFill>
                              <a:latin typeface="Cambria Math" panose="02040503050406030204" pitchFamily="18" charset="0"/>
                              <a:ea typeface="Cambria Math" panose="02040503050406030204" pitchFamily="18" charset="0"/>
                            </a:rPr>
                            <m:t>∕</m:t>
                          </m:r>
                        </m:num>
                        <m:den>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3</m:t>
                              </m:r>
                            </m:sub>
                          </m:sSub>
                        </m:den>
                      </m:f>
                      <m:r>
                        <a:rPr lang="en-US" altLang="zh-CN" b="0" i="1" smtClean="0">
                          <a:solidFill>
                            <a:schemeClr val="tx1"/>
                          </a:solidFill>
                          <a:latin typeface="Cambria Math" panose="02040503050406030204" pitchFamily="18" charset="0"/>
                          <a:ea typeface="Cambria Math" panose="02040503050406030204" pitchFamily="18" charset="0"/>
                        </a:rPr>
                        <m:t>=</m:t>
                      </m:r>
                      <m:f>
                        <m:fPr>
                          <m:ctrlPr>
                            <a:rPr lang="en-US" altLang="zh-CN" b="0" i="1" smtClean="0">
                              <a:solidFill>
                                <a:schemeClr val="tx1"/>
                              </a:solidFill>
                              <a:latin typeface="Cambria Math" panose="02040503050406030204" pitchFamily="18" charset="0"/>
                              <a:ea typeface="Cambria Math" panose="02040503050406030204" pitchFamily="18" charset="0"/>
                            </a:rPr>
                          </m:ctrlPr>
                        </m:fPr>
                        <m:num>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2</m:t>
                              </m:r>
                            </m:sub>
                          </m:sSub>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3</m:t>
                              </m:r>
                            </m:sub>
                          </m:sSub>
                        </m:num>
                        <m:den>
                          <m:sSub>
                            <m:sSubPr>
                              <m:ctrlPr>
                                <a:rPr lang="en-US" altLang="zh-CN" i="1">
                                  <a:solidFill>
                                    <a:schemeClr val="tx1"/>
                                  </a:solidFill>
                                  <a:latin typeface="Cambria Math" panose="02040503050406030204" pitchFamily="18" charset="0"/>
                                  <a:ea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𝑅</m:t>
                              </m:r>
                            </m:e>
                            <m:sub>
                              <m:r>
                                <a:rPr lang="en-US" altLang="zh-CN" i="1">
                                  <a:solidFill>
                                    <a:schemeClr val="tx1"/>
                                  </a:solidFill>
                                  <a:latin typeface="Cambria Math" panose="02040503050406030204" pitchFamily="18" charset="0"/>
                                  <a:ea typeface="Cambria Math" panose="02040503050406030204" pitchFamily="18" charset="0"/>
                                </a:rPr>
                                <m:t>2</m:t>
                              </m:r>
                            </m:sub>
                          </m:sSub>
                          <m:sSub>
                            <m:sSubPr>
                              <m:ctrlPr>
                                <a:rPr lang="en-US" altLang="zh-CN" i="1">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m:t>
                              </m:r>
                              <m:r>
                                <a:rPr lang="en-US" altLang="zh-CN" i="1">
                                  <a:solidFill>
                                    <a:schemeClr val="tx1"/>
                                  </a:solidFill>
                                  <a:latin typeface="Cambria Math" panose="02040503050406030204" pitchFamily="18" charset="0"/>
                                  <a:ea typeface="Cambria Math" panose="02040503050406030204" pitchFamily="18" charset="0"/>
                                </a:rPr>
                                <m:t>𝑅</m:t>
                              </m:r>
                            </m:e>
                            <m:sub>
                              <m:r>
                                <a:rPr lang="en-US" altLang="zh-CN" i="1">
                                  <a:solidFill>
                                    <a:schemeClr val="tx1"/>
                                  </a:solidFill>
                                  <a:latin typeface="Cambria Math" panose="02040503050406030204" pitchFamily="18" charset="0"/>
                                  <a:ea typeface="Cambria Math" panose="02040503050406030204" pitchFamily="18" charset="0"/>
                                </a:rPr>
                                <m:t>3</m:t>
                              </m:r>
                            </m:sub>
                          </m:sSub>
                        </m:den>
                      </m:f>
                      <m:r>
                        <a:rPr lang="en-US" altLang="zh-CN" b="0" i="1" smtClean="0">
                          <a:solidFill>
                            <a:schemeClr val="tx1"/>
                          </a:solidFill>
                          <a:latin typeface="Cambria Math" panose="02040503050406030204" pitchFamily="18" charset="0"/>
                          <a:ea typeface="Cambria Math" panose="02040503050406030204" pitchFamily="18" charset="0"/>
                        </a:rPr>
                        <m:t>=</m:t>
                      </m:r>
                      <m:r>
                        <a:rPr lang="en-US" altLang="zh-CN" b="0" i="1" smtClean="0">
                          <a:solidFill>
                            <a:schemeClr val="tx1"/>
                          </a:solidFill>
                          <a:latin typeface="Cambria Math" panose="02040503050406030204" pitchFamily="18" charset="0"/>
                          <a:ea typeface="Cambria Math" panose="02040503050406030204" pitchFamily="18" charset="0"/>
                        </a:rPr>
                        <m:t>1</m:t>
                      </m:r>
                      <m:r>
                        <m:rPr>
                          <m:sty m:val="p"/>
                        </m:rPr>
                        <a:rPr lang="el-GR" altLang="zh-CN" b="0" i="1" smtClean="0">
                          <a:solidFill>
                            <a:schemeClr val="tx1"/>
                          </a:solidFill>
                          <a:latin typeface="Cambria Math" panose="02040503050406030204" pitchFamily="18" charset="0"/>
                          <a:ea typeface="Cambria Math" panose="02040503050406030204" pitchFamily="18" charset="0"/>
                        </a:rPr>
                        <m:t>Ω</m:t>
                      </m:r>
                    </m:oMath>
                  </m:oMathPara>
                </a14:m>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Sup>
                        <m:sSubSupPr>
                          <m:ctrlPr>
                            <a:rPr lang="en-US" altLang="zh-CN" i="1" smtClean="0">
                              <a:solidFill>
                                <a:schemeClr val="tx1"/>
                              </a:solidFill>
                              <a:latin typeface="Cambria Math" panose="02040503050406030204" pitchFamily="18" charset="0"/>
                            </a:rPr>
                          </m:ctrlPr>
                        </m:sSubSupPr>
                        <m:e>
                          <m:r>
                            <a:rPr lang="en-US" altLang="zh-CN" b="0" i="1" smtClean="0">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1</m:t>
                          </m:r>
                        </m:sub>
                        <m:sup>
                          <m:r>
                            <a:rPr lang="en-US" altLang="zh-CN" b="0" i="1" smtClean="0">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𝐸</m:t>
                              </m:r>
                            </m:e>
                            <m:sub>
                              <m:r>
                                <a:rPr lang="en-US" altLang="zh-CN" b="0" i="1" smtClean="0">
                                  <a:solidFill>
                                    <a:schemeClr val="tx1"/>
                                  </a:solidFill>
                                  <a:latin typeface="Cambria Math" panose="02040503050406030204" pitchFamily="18" charset="0"/>
                                </a:rPr>
                                <m:t>1</m:t>
                              </m:r>
                            </m:sub>
                          </m:sSub>
                        </m:num>
                        <m:den>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1</m:t>
                              </m:r>
                            </m:sub>
                          </m:sSub>
                          <m:r>
                            <a:rPr lang="en-US" altLang="zh-CN" b="0" i="1" smtClean="0">
                              <a:solidFill>
                                <a:schemeClr val="tx1"/>
                              </a:solidFill>
                              <a:latin typeface="Cambria Math" panose="02040503050406030204" pitchFamily="18" charset="0"/>
                            </a:rPr>
                            <m:t>+</m:t>
                          </m:r>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23</m:t>
                              </m:r>
                            </m:sub>
                          </m:sSub>
                        </m:den>
                      </m:f>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r>
                            <a:rPr lang="en-US" altLang="zh-CN" b="0" i="1" smtClean="0">
                              <a:solidFill>
                                <a:schemeClr val="tx1"/>
                              </a:solidFill>
                              <a:latin typeface="Cambria Math" panose="02040503050406030204" pitchFamily="18" charset="0"/>
                            </a:rPr>
                            <m:t>15</m:t>
                          </m:r>
                        </m:num>
                        <m:den>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1</m:t>
                          </m:r>
                        </m:den>
                      </m:f>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5</m:t>
                      </m:r>
                      <m:r>
                        <a:rPr lang="en-US" altLang="zh-CN" b="0" i="1" smtClean="0">
                          <a:solidFill>
                            <a:schemeClr val="tx1"/>
                          </a:solidFill>
                          <a:latin typeface="Cambria Math" panose="02040503050406030204" pitchFamily="18" charset="0"/>
                        </a:rPr>
                        <m:t>𝐴</m:t>
                      </m:r>
                    </m:oMath>
                  </m:oMathPara>
                </a14:m>
                <a:endParaRPr lang="en-US" altLang="zh-CN" dirty="0">
                  <a:solidFill>
                    <a:schemeClr val="tx1"/>
                  </a:solidFill>
                </a:endParaRPr>
              </a:p>
              <a:p>
                <a:pPr algn="ctr"/>
                <a:r>
                  <a:rPr lang="zh-CN" altLang="en-US" dirty="0">
                    <a:solidFill>
                      <a:schemeClr val="tx1"/>
                    </a:solidFill>
                  </a:rPr>
                  <a:t>则</a:t>
                </a:r>
                <a14:m>
                  <m:oMath xmlns:m="http://schemas.openxmlformats.org/officeDocument/2006/math">
                    <m:sSubSup>
                      <m:sSubSupPr>
                        <m:ctrlPr>
                          <a:rPr lang="en-US" altLang="zh-CN" i="1" smtClean="0">
                            <a:solidFill>
                              <a:schemeClr val="tx1"/>
                            </a:solidFill>
                            <a:latin typeface="Cambria Math" panose="02040503050406030204" pitchFamily="18" charset="0"/>
                          </a:rPr>
                        </m:ctrlPr>
                      </m:sSubSupPr>
                      <m:e>
                        <m:r>
                          <a:rPr lang="en-US" altLang="zh-CN" b="0" i="1" smtClean="0">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2</m:t>
                        </m:r>
                      </m:sub>
                      <m:sup>
                        <m:r>
                          <a:rPr lang="en-US" altLang="zh-CN" b="0" i="1" smtClean="0">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3</m:t>
                            </m:r>
                          </m:sub>
                        </m:sSub>
                      </m:num>
                      <m:den>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m:t>
                            </m:r>
                          </m:sub>
                        </m:sSub>
                        <m:r>
                          <a:rPr lang="en-US" altLang="zh-CN" b="0" i="1" smtClean="0">
                            <a:solidFill>
                              <a:schemeClr val="tx1"/>
                            </a:solidFill>
                            <a:latin typeface="Cambria Math" panose="02040503050406030204" pitchFamily="18" charset="0"/>
                          </a:rPr>
                          <m:t>+</m:t>
                        </m:r>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3</m:t>
                            </m:r>
                          </m:sub>
                        </m:sSub>
                      </m:den>
                    </m:f>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1</m:t>
                        </m:r>
                      </m:sub>
                      <m:sup>
                        <m:r>
                          <a:rPr lang="en-US" altLang="zh-CN" i="1">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r>
                          <a:rPr lang="en-US" altLang="zh-CN" b="0" i="1" smtClean="0">
                            <a:solidFill>
                              <a:schemeClr val="tx1"/>
                            </a:solidFill>
                            <a:latin typeface="Cambria Math" panose="02040503050406030204" pitchFamily="18" charset="0"/>
                          </a:rPr>
                          <m:t>2</m:t>
                        </m:r>
                      </m:num>
                      <m:den>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2</m:t>
                        </m:r>
                      </m:den>
                    </m:f>
                    <m:r>
                      <a:rPr lang="en-US" altLang="zh-CN" i="1">
                        <a:solidFill>
                          <a:schemeClr val="tx1"/>
                        </a:solidFill>
                        <a:latin typeface="Cambria Math" panose="02040503050406030204" pitchFamily="18" charset="0"/>
                        <a:ea typeface="Cambria Math" panose="02040503050406030204" pitchFamily="18" charset="0"/>
                      </a:rPr>
                      <m:t>×</m:t>
                    </m:r>
                    <m:r>
                      <a:rPr lang="en-US" altLang="zh-CN" b="0" i="1" smtClean="0">
                        <a:solidFill>
                          <a:schemeClr val="tx1"/>
                        </a:solidFill>
                        <a:latin typeface="Cambria Math" panose="02040503050406030204" pitchFamily="18" charset="0"/>
                      </a:rPr>
                      <m:t>5</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5</m:t>
                    </m:r>
                    <m:r>
                      <a:rPr lang="en-US" altLang="zh-CN" b="0" i="1" smtClean="0">
                        <a:solidFill>
                          <a:schemeClr val="tx1"/>
                        </a:solidFill>
                        <a:latin typeface="Cambria Math" panose="02040503050406030204" pitchFamily="18" charset="0"/>
                      </a:rPr>
                      <m:t>𝐴</m:t>
                    </m:r>
                  </m:oMath>
                </a14:m>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Sup>
                        <m:sSubSupPr>
                          <m:ctrlPr>
                            <a:rPr lang="en-US" altLang="zh-CN" i="1" smtClean="0">
                              <a:solidFill>
                                <a:schemeClr val="tx1"/>
                              </a:solidFill>
                              <a:latin typeface="Cambria Math" panose="02040503050406030204" pitchFamily="18" charset="0"/>
                            </a:rPr>
                          </m:ctrlPr>
                        </m:sSubSupPr>
                        <m:e>
                          <m:r>
                            <a:rPr lang="en-US" altLang="zh-CN" b="0" i="1" smtClean="0">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3</m:t>
                          </m:r>
                        </m:sub>
                        <m:sup>
                          <m:r>
                            <a:rPr lang="en-US" altLang="zh-CN" b="0" i="1" smtClean="0">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m:t>
                              </m:r>
                            </m:sub>
                          </m:sSub>
                        </m:num>
                        <m:den>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m:t>
                              </m:r>
                            </m:sub>
                          </m:sSub>
                          <m:r>
                            <a:rPr lang="en-US" altLang="zh-CN" b="0" i="1" smtClean="0">
                              <a:solidFill>
                                <a:schemeClr val="tx1"/>
                              </a:solidFill>
                              <a:latin typeface="Cambria Math" panose="02040503050406030204" pitchFamily="18" charset="0"/>
                            </a:rPr>
                            <m:t>+</m:t>
                          </m:r>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3</m:t>
                              </m:r>
                            </m:sub>
                          </m:sSub>
                        </m:den>
                      </m:f>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1</m:t>
                          </m:r>
                        </m:sub>
                        <m:sup>
                          <m:r>
                            <a:rPr lang="en-US" altLang="zh-CN" i="1">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r>
                            <a:rPr lang="en-US" altLang="zh-CN" b="0" i="1" smtClean="0">
                              <a:solidFill>
                                <a:schemeClr val="tx1"/>
                              </a:solidFill>
                              <a:latin typeface="Cambria Math" panose="02040503050406030204" pitchFamily="18" charset="0"/>
                            </a:rPr>
                            <m:t>2</m:t>
                          </m:r>
                        </m:num>
                        <m:den>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2</m:t>
                          </m:r>
                        </m:den>
                      </m:f>
                      <m:r>
                        <a:rPr lang="en-US" altLang="zh-CN" i="1">
                          <a:solidFill>
                            <a:schemeClr val="tx1"/>
                          </a:solidFill>
                          <a:latin typeface="Cambria Math" panose="02040503050406030204" pitchFamily="18" charset="0"/>
                          <a:ea typeface="Cambria Math" panose="02040503050406030204" pitchFamily="18" charset="0"/>
                        </a:rPr>
                        <m:t>×</m:t>
                      </m:r>
                      <m:r>
                        <a:rPr lang="en-US" altLang="zh-CN" b="0" i="1" smtClean="0">
                          <a:solidFill>
                            <a:schemeClr val="tx1"/>
                          </a:solidFill>
                          <a:latin typeface="Cambria Math" panose="02040503050406030204" pitchFamily="18" charset="0"/>
                        </a:rPr>
                        <m:t>5</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5</m:t>
                      </m:r>
                      <m:r>
                        <a:rPr lang="en-US" altLang="zh-CN" b="0" i="1" smtClean="0">
                          <a:solidFill>
                            <a:schemeClr val="tx1"/>
                          </a:solidFill>
                          <a:latin typeface="Cambria Math" panose="02040503050406030204" pitchFamily="18" charset="0"/>
                        </a:rPr>
                        <m:t>𝐴</m:t>
                      </m:r>
                    </m:oMath>
                  </m:oMathPara>
                </a14:m>
                <a:endParaRPr lang="en-US" altLang="zh-CN" dirty="0">
                  <a:solidFill>
                    <a:schemeClr val="tx1"/>
                  </a:solidFill>
                </a:endParaRPr>
              </a:p>
              <a:p>
                <a:pPr algn="ctr"/>
                <a:endParaRPr lang="en-US" altLang="zh-CN" dirty="0">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1299546" y="3402741"/>
                <a:ext cx="5979459" cy="3288142"/>
              </a:xfrm>
              <a:prstGeom prst="rect">
                <a:avLst/>
              </a:prstGeom>
              <a:blipFill rotWithShape="1">
                <a:blip r:embed="rId5"/>
                <a:stretch>
                  <a:fillRect l="-112" t="-206" r="-106" b="-177"/>
                </a:stretch>
              </a:blipFill>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2"/>
          <a:srcRect/>
          <a:stretch>
            <a:fillRect/>
          </a:stretch>
        </p:blipFill>
        <p:spPr bwMode="auto">
          <a:xfrm>
            <a:off x="74613" y="1206687"/>
            <a:ext cx="3811587"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箭头: 右 5"/>
          <p:cNvSpPr/>
          <p:nvPr>
            <p:custDataLst>
              <p:tags r:id="rId3"/>
            </p:custDataLst>
          </p:nvPr>
        </p:nvSpPr>
        <p:spPr>
          <a:xfrm>
            <a:off x="4117022" y="1898090"/>
            <a:ext cx="682625" cy="457200"/>
          </a:xfrm>
          <a:prstGeom prst="rightArrow">
            <a:avLst/>
          </a:prstGeom>
          <a:solidFill>
            <a:schemeClr val="accent3"/>
          </a:solidFill>
          <a:ln>
            <a:solidFill>
              <a:schemeClr val="accent2">
                <a:shade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zh-CN" altLang="en-US" sz="1800" b="1">
              <a:ln w="22225">
                <a:solidFill>
                  <a:schemeClr val="accent2"/>
                </a:solidFill>
                <a:prstDash val="solid"/>
              </a:ln>
              <a:solidFill>
                <a:schemeClr val="accent2">
                  <a:lumMod val="40000"/>
                  <a:lumOff val="60000"/>
                </a:schemeClr>
              </a:solidFill>
              <a:latin typeface="黑体" panose="02010609060101010101" pitchFamily="49" charset="-122"/>
              <a:ea typeface="黑体" panose="02010609060101010101" pitchFamily="49" charset="-122"/>
            </a:endParaRPr>
          </a:p>
        </p:txBody>
      </p:sp>
      <p:pic>
        <p:nvPicPr>
          <p:cNvPr id="20" name="图片 7"/>
          <p:cNvPicPr>
            <a:picLocks noChangeAspect="1" noChangeArrowheads="1"/>
          </p:cNvPicPr>
          <p:nvPr/>
        </p:nvPicPr>
        <p:blipFill>
          <a:blip r:embed="rId4"/>
          <a:srcRect/>
          <a:stretch>
            <a:fillRect/>
          </a:stretch>
        </p:blipFill>
        <p:spPr bwMode="auto">
          <a:xfrm>
            <a:off x="5030469" y="1163638"/>
            <a:ext cx="3811588"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5709"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5" name="矩形 4"/>
              <p:cNvSpPr/>
              <p:nvPr/>
            </p:nvSpPr>
            <p:spPr>
              <a:xfrm>
                <a:off x="1715154" y="3445062"/>
                <a:ext cx="5979459" cy="3288142"/>
              </a:xfrm>
              <a:prstGeom prst="rect">
                <a:avLst/>
              </a:prstGeom>
              <a:noFill/>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a:t>
                </a:r>
                <a:r>
                  <a:rPr lang="zh-CN" altLang="en-US" dirty="0">
                    <a:solidFill>
                      <a:schemeClr val="tx1"/>
                    </a:solidFill>
                  </a:rPr>
                  <a:t>解</a:t>
                </a:r>
                <a:r>
                  <a:rPr lang="en-US" altLang="zh-CN" dirty="0">
                    <a:solidFill>
                      <a:schemeClr val="tx1"/>
                    </a:solidFill>
                  </a:rPr>
                  <a:t>】</a:t>
                </a:r>
                <a:r>
                  <a:rPr lang="zh-CN" altLang="en-US" dirty="0">
                    <a:solidFill>
                      <a:schemeClr val="tx1"/>
                    </a:solidFill>
                  </a:rPr>
                  <a:t>（</a:t>
                </a:r>
                <a:r>
                  <a:rPr lang="en-US" altLang="zh-CN" dirty="0">
                    <a:solidFill>
                      <a:schemeClr val="tx1"/>
                    </a:solidFill>
                  </a:rPr>
                  <a:t>2</a:t>
                </a:r>
                <a:r>
                  <a:rPr lang="zh-CN" altLang="en-US" dirty="0">
                    <a:solidFill>
                      <a:schemeClr val="tx1"/>
                    </a:solidFill>
                  </a:rPr>
                  <a:t>）当电源</a:t>
                </a:r>
                <a:r>
                  <a:rPr lang="en-US" altLang="zh-CN" dirty="0">
                    <a:solidFill>
                      <a:schemeClr val="tx1"/>
                    </a:solidFill>
                  </a:rPr>
                  <a:t>E</a:t>
                </a:r>
                <a:r>
                  <a:rPr lang="en-US" altLang="zh-CN" sz="1200" dirty="0">
                    <a:solidFill>
                      <a:schemeClr val="tx1"/>
                    </a:solidFill>
                  </a:rPr>
                  <a:t>2</a:t>
                </a:r>
                <a:r>
                  <a:rPr lang="zh-CN" altLang="en-US" dirty="0">
                    <a:solidFill>
                      <a:schemeClr val="tx1"/>
                    </a:solidFill>
                  </a:rPr>
                  <a:t>单独作用时，将</a:t>
                </a:r>
                <a:r>
                  <a:rPr lang="en-US" altLang="zh-CN" dirty="0">
                    <a:solidFill>
                      <a:schemeClr val="tx1"/>
                    </a:solidFill>
                  </a:rPr>
                  <a:t>E</a:t>
                </a:r>
                <a:r>
                  <a:rPr lang="en-US" altLang="zh-CN" sz="1000" b="1" dirty="0">
                    <a:solidFill>
                      <a:schemeClr val="tx1"/>
                    </a:solidFill>
                    <a:latin typeface="宋体" panose="02010600030101010101" pitchFamily="2" charset="-122"/>
                    <a:ea typeface="宋体" panose="02010600030101010101" pitchFamily="2" charset="-122"/>
                  </a:rPr>
                  <a:t>1</a:t>
                </a:r>
                <a:r>
                  <a:rPr lang="zh-CN" altLang="en-US" dirty="0">
                    <a:solidFill>
                      <a:schemeClr val="tx1"/>
                    </a:solidFill>
                  </a:rPr>
                  <a:t>视为短路，设：</a:t>
                </a:r>
                <a:endParaRPr lang="en-US" altLang="zh-CN" dirty="0">
                  <a:solidFill>
                    <a:schemeClr val="tx1"/>
                  </a:solidFill>
                </a:endParaRPr>
              </a:p>
              <a:p>
                <a:pPr algn="ctr"/>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
                        <m:sSubPr>
                          <m:ctrlPr>
                            <a:rPr lang="en-US" altLang="zh-CN"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13</m:t>
                          </m:r>
                        </m:sub>
                      </m:sSub>
                      <m:r>
                        <a:rPr lang="en-US" altLang="zh-CN" b="0" i="1" smtClean="0">
                          <a:solidFill>
                            <a:schemeClr val="tx1"/>
                          </a:solidFill>
                          <a:latin typeface="Cambria Math" panose="02040503050406030204" pitchFamily="18" charset="0"/>
                        </a:rPr>
                        <m:t>=</m:t>
                      </m:r>
                      <m:f>
                        <m:fPr>
                          <m:type m:val="lin"/>
                          <m:ctrlPr>
                            <a:rPr lang="en-US" altLang="zh-CN" b="0" i="1" smtClean="0">
                              <a:solidFill>
                                <a:schemeClr val="tx1"/>
                              </a:solidFill>
                              <a:latin typeface="Cambria Math" panose="02040503050406030204" pitchFamily="18" charset="0"/>
                              <a:ea typeface="Cambria Math" panose="02040503050406030204" pitchFamily="18" charset="0"/>
                            </a:rPr>
                          </m:ctrlPr>
                        </m:fPr>
                        <m:num>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1</m:t>
                              </m:r>
                            </m:sub>
                          </m:sSub>
                          <m:r>
                            <a:rPr lang="en-US" altLang="zh-CN" b="0" i="1" smtClean="0">
                              <a:solidFill>
                                <a:schemeClr val="tx1"/>
                              </a:solidFill>
                              <a:latin typeface="Cambria Math" panose="02040503050406030204" pitchFamily="18" charset="0"/>
                              <a:ea typeface="Cambria Math" panose="02040503050406030204" pitchFamily="18" charset="0"/>
                            </a:rPr>
                            <m:t>∕</m:t>
                          </m:r>
                        </m:num>
                        <m:den>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3</m:t>
                              </m:r>
                            </m:sub>
                          </m:sSub>
                        </m:den>
                      </m:f>
                      <m:r>
                        <a:rPr lang="en-US" altLang="zh-CN" b="0" i="1" smtClean="0">
                          <a:solidFill>
                            <a:schemeClr val="tx1"/>
                          </a:solidFill>
                          <a:latin typeface="Cambria Math" panose="02040503050406030204" pitchFamily="18" charset="0"/>
                          <a:ea typeface="Cambria Math" panose="02040503050406030204" pitchFamily="18" charset="0"/>
                        </a:rPr>
                        <m:t>=</m:t>
                      </m:r>
                      <m:f>
                        <m:fPr>
                          <m:ctrlPr>
                            <a:rPr lang="en-US" altLang="zh-CN" b="0" i="1" smtClean="0">
                              <a:solidFill>
                                <a:schemeClr val="tx1"/>
                              </a:solidFill>
                              <a:latin typeface="Cambria Math" panose="02040503050406030204" pitchFamily="18" charset="0"/>
                              <a:ea typeface="Cambria Math" panose="02040503050406030204" pitchFamily="18" charset="0"/>
                            </a:rPr>
                          </m:ctrlPr>
                        </m:fPr>
                        <m:num>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1</m:t>
                              </m:r>
                            </m:sub>
                          </m:sSub>
                          <m:sSub>
                            <m:sSubPr>
                              <m:ctrlPr>
                                <a:rPr lang="en-US" altLang="zh-CN" b="0" i="1" smtClean="0">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3</m:t>
                              </m:r>
                            </m:sub>
                          </m:sSub>
                        </m:num>
                        <m:den>
                          <m:sSub>
                            <m:sSubPr>
                              <m:ctrlPr>
                                <a:rPr lang="en-US" altLang="zh-CN" i="1">
                                  <a:solidFill>
                                    <a:schemeClr val="tx1"/>
                                  </a:solidFill>
                                  <a:latin typeface="Cambria Math" panose="02040503050406030204" pitchFamily="18" charset="0"/>
                                  <a:ea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𝑅</m:t>
                              </m:r>
                            </m:e>
                            <m:sub>
                              <m:r>
                                <a:rPr lang="en-US" altLang="zh-CN" b="0" i="1" smtClean="0">
                                  <a:solidFill>
                                    <a:schemeClr val="tx1"/>
                                  </a:solidFill>
                                  <a:latin typeface="Cambria Math" panose="02040503050406030204" pitchFamily="18" charset="0"/>
                                  <a:ea typeface="Cambria Math" panose="02040503050406030204" pitchFamily="18" charset="0"/>
                                </a:rPr>
                                <m:t>1</m:t>
                              </m:r>
                            </m:sub>
                          </m:sSub>
                          <m:sSub>
                            <m:sSubPr>
                              <m:ctrlPr>
                                <a:rPr lang="en-US" altLang="zh-CN" i="1">
                                  <a:solidFill>
                                    <a:schemeClr val="tx1"/>
                                  </a:solidFill>
                                  <a:latin typeface="Cambria Math" panose="02040503050406030204" pitchFamily="18" charset="0"/>
                                  <a:ea typeface="Cambria Math" panose="02040503050406030204" pitchFamily="18" charset="0"/>
                                </a:rPr>
                              </m:ctrlPr>
                            </m:sSubPr>
                            <m:e>
                              <m:r>
                                <a:rPr lang="en-US" altLang="zh-CN" b="0" i="1" smtClean="0">
                                  <a:solidFill>
                                    <a:schemeClr val="tx1"/>
                                  </a:solidFill>
                                  <a:latin typeface="Cambria Math" panose="02040503050406030204" pitchFamily="18" charset="0"/>
                                  <a:ea typeface="Cambria Math" panose="02040503050406030204" pitchFamily="18" charset="0"/>
                                </a:rPr>
                                <m:t>+</m:t>
                              </m:r>
                              <m:r>
                                <a:rPr lang="en-US" altLang="zh-CN" i="1">
                                  <a:solidFill>
                                    <a:schemeClr val="tx1"/>
                                  </a:solidFill>
                                  <a:latin typeface="Cambria Math" panose="02040503050406030204" pitchFamily="18" charset="0"/>
                                  <a:ea typeface="Cambria Math" panose="02040503050406030204" pitchFamily="18" charset="0"/>
                                </a:rPr>
                                <m:t>𝑅</m:t>
                              </m:r>
                            </m:e>
                            <m:sub>
                              <m:r>
                                <a:rPr lang="en-US" altLang="zh-CN" i="1">
                                  <a:solidFill>
                                    <a:schemeClr val="tx1"/>
                                  </a:solidFill>
                                  <a:latin typeface="Cambria Math" panose="02040503050406030204" pitchFamily="18" charset="0"/>
                                  <a:ea typeface="Cambria Math" panose="02040503050406030204" pitchFamily="18" charset="0"/>
                                </a:rPr>
                                <m:t>3</m:t>
                              </m:r>
                            </m:sub>
                          </m:sSub>
                        </m:den>
                      </m:f>
                      <m:r>
                        <a:rPr lang="en-US" altLang="zh-CN" b="0" i="1" smtClean="0">
                          <a:solidFill>
                            <a:schemeClr val="tx1"/>
                          </a:solidFill>
                          <a:latin typeface="Cambria Math" panose="02040503050406030204" pitchFamily="18" charset="0"/>
                          <a:ea typeface="Cambria Math" panose="02040503050406030204" pitchFamily="18" charset="0"/>
                        </a:rPr>
                        <m:t>=</m:t>
                      </m:r>
                      <m:r>
                        <a:rPr lang="en-US" altLang="zh-CN" b="0" i="1" smtClean="0">
                          <a:solidFill>
                            <a:schemeClr val="tx1"/>
                          </a:solidFill>
                          <a:latin typeface="Cambria Math" panose="02040503050406030204" pitchFamily="18" charset="0"/>
                          <a:ea typeface="Cambria Math" panose="02040503050406030204" pitchFamily="18" charset="0"/>
                        </a:rPr>
                        <m:t>1</m:t>
                      </m:r>
                      <m:r>
                        <m:rPr>
                          <m:sty m:val="p"/>
                        </m:rPr>
                        <a:rPr lang="el-GR" altLang="zh-CN" b="0" i="1" smtClean="0">
                          <a:solidFill>
                            <a:schemeClr val="tx1"/>
                          </a:solidFill>
                          <a:latin typeface="Cambria Math" panose="02040503050406030204" pitchFamily="18" charset="0"/>
                          <a:ea typeface="Cambria Math" panose="02040503050406030204" pitchFamily="18" charset="0"/>
                        </a:rPr>
                        <m:t>Ω</m:t>
                      </m:r>
                    </m:oMath>
                  </m:oMathPara>
                </a14:m>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Sup>
                        <m:sSubSupPr>
                          <m:ctrlPr>
                            <a:rPr lang="en-US" altLang="zh-CN" i="1" smtClean="0">
                              <a:solidFill>
                                <a:schemeClr val="tx1"/>
                              </a:solidFill>
                              <a:latin typeface="Cambria Math" panose="02040503050406030204" pitchFamily="18" charset="0"/>
                            </a:rPr>
                          </m:ctrlPr>
                        </m:sSubSupPr>
                        <m:e>
                          <m:r>
                            <a:rPr lang="en-US" altLang="zh-CN" b="0" i="1" smtClean="0">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2</m:t>
                          </m:r>
                        </m:sub>
                        <m:sup>
                          <m:r>
                            <a:rPr lang="en-US" altLang="zh-CN" b="0" i="1" smtClean="0">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𝐸</m:t>
                              </m:r>
                            </m:e>
                            <m:sub>
                              <m:r>
                                <a:rPr lang="en-US" altLang="zh-CN" b="0" i="1" smtClean="0">
                                  <a:solidFill>
                                    <a:schemeClr val="tx1"/>
                                  </a:solidFill>
                                  <a:latin typeface="Cambria Math" panose="02040503050406030204" pitchFamily="18" charset="0"/>
                                </a:rPr>
                                <m:t>2</m:t>
                              </m:r>
                            </m:sub>
                          </m:sSub>
                        </m:num>
                        <m:den>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2</m:t>
                              </m:r>
                            </m:sub>
                          </m:sSub>
                          <m:r>
                            <a:rPr lang="en-US" altLang="zh-CN" b="0" i="1" smtClean="0">
                              <a:solidFill>
                                <a:schemeClr val="tx1"/>
                              </a:solidFill>
                              <a:latin typeface="Cambria Math" panose="02040503050406030204" pitchFamily="18" charset="0"/>
                            </a:rPr>
                            <m:t>+</m:t>
                          </m:r>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13</m:t>
                              </m:r>
                            </m:sub>
                          </m:sSub>
                        </m:den>
                      </m:f>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r>
                            <a:rPr lang="en-US" altLang="zh-CN" b="0" i="1" smtClean="0">
                              <a:solidFill>
                                <a:schemeClr val="tx1"/>
                              </a:solidFill>
                              <a:latin typeface="Cambria Math" panose="02040503050406030204" pitchFamily="18" charset="0"/>
                            </a:rPr>
                            <m:t>18</m:t>
                          </m:r>
                        </m:num>
                        <m:den>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1</m:t>
                          </m:r>
                        </m:den>
                      </m:f>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6</m:t>
                      </m:r>
                      <m:r>
                        <a:rPr lang="en-US" altLang="zh-CN" b="0" i="1" smtClean="0">
                          <a:solidFill>
                            <a:schemeClr val="tx1"/>
                          </a:solidFill>
                          <a:latin typeface="Cambria Math" panose="02040503050406030204" pitchFamily="18" charset="0"/>
                        </a:rPr>
                        <m:t>𝐴</m:t>
                      </m:r>
                    </m:oMath>
                  </m:oMathPara>
                </a14:m>
                <a:endParaRPr lang="en-US" altLang="zh-CN" dirty="0">
                  <a:solidFill>
                    <a:schemeClr val="tx1"/>
                  </a:solidFill>
                </a:endParaRPr>
              </a:p>
              <a:p>
                <a:pPr algn="ctr"/>
                <a:r>
                  <a:rPr lang="zh-CN" altLang="en-US" dirty="0">
                    <a:solidFill>
                      <a:schemeClr val="tx1"/>
                    </a:solidFill>
                  </a:rPr>
                  <a:t>则</a:t>
                </a:r>
                <a14:m>
                  <m:oMath xmlns:m="http://schemas.openxmlformats.org/officeDocument/2006/math">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1</m:t>
                        </m:r>
                      </m:sub>
                      <m:sup>
                        <m:r>
                          <a:rPr lang="en-US" altLang="zh-CN" i="1">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3</m:t>
                            </m:r>
                          </m:sub>
                        </m:sSub>
                      </m:num>
                      <m:den>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1</m:t>
                            </m:r>
                          </m:sub>
                        </m:sSub>
                        <m:r>
                          <a:rPr lang="en-US" altLang="zh-CN" b="0" i="1" smtClean="0">
                            <a:solidFill>
                              <a:schemeClr val="tx1"/>
                            </a:solidFill>
                            <a:latin typeface="Cambria Math" panose="02040503050406030204" pitchFamily="18" charset="0"/>
                          </a:rPr>
                          <m:t>+</m:t>
                        </m:r>
                        <m:sSub>
                          <m:sSubPr>
                            <m:ctrlPr>
                              <a:rPr lang="en-US" altLang="zh-CN" b="0" i="1" smtClean="0">
                                <a:solidFill>
                                  <a:schemeClr val="tx1"/>
                                </a:solidFill>
                                <a:latin typeface="Cambria Math" panose="02040503050406030204" pitchFamily="18" charset="0"/>
                              </a:rPr>
                            </m:ctrlPr>
                          </m:sSubPr>
                          <m:e>
                            <m:r>
                              <a:rPr lang="en-US" altLang="zh-CN" b="0" i="1" smtClean="0">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3</m:t>
                            </m:r>
                          </m:sub>
                        </m:sSub>
                      </m:den>
                    </m:f>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i="1">
                            <a:solidFill>
                              <a:schemeClr val="tx1"/>
                            </a:solidFill>
                            <a:latin typeface="Cambria Math" panose="02040503050406030204" pitchFamily="18" charset="0"/>
                          </a:rPr>
                          <m:t>2</m:t>
                        </m:r>
                      </m:sub>
                      <m:sup>
                        <m:r>
                          <a:rPr lang="en-US" altLang="zh-CN" i="1">
                            <a:solidFill>
                              <a:schemeClr val="tx1"/>
                            </a:solidFill>
                            <a:latin typeface="Cambria Math" panose="02040503050406030204" pitchFamily="18" charset="0"/>
                          </a:rPr>
                          <m:t>′′</m:t>
                        </m:r>
                      </m:sup>
                    </m:sSubSup>
                    <m:r>
                      <a:rPr lang="en-US" altLang="zh-CN" b="0" i="1" smtClean="0">
                        <a:solidFill>
                          <a:schemeClr val="tx1"/>
                        </a:solidFill>
                        <a:latin typeface="Cambria Math" panose="02040503050406030204" pitchFamily="18" charset="0"/>
                      </a:rPr>
                      <m:t>=</m:t>
                    </m:r>
                    <m:f>
                      <m:fPr>
                        <m:ctrlPr>
                          <a:rPr lang="en-US" altLang="zh-CN" b="0" i="1" smtClean="0">
                            <a:solidFill>
                              <a:schemeClr val="tx1"/>
                            </a:solidFill>
                            <a:latin typeface="Cambria Math" panose="02040503050406030204" pitchFamily="18" charset="0"/>
                          </a:rPr>
                        </m:ctrlPr>
                      </m:fPr>
                      <m:num>
                        <m:r>
                          <a:rPr lang="en-US" altLang="zh-CN" b="0" i="1" smtClean="0">
                            <a:solidFill>
                              <a:schemeClr val="tx1"/>
                            </a:solidFill>
                            <a:latin typeface="Cambria Math" panose="02040503050406030204" pitchFamily="18" charset="0"/>
                          </a:rPr>
                          <m:t>2</m:t>
                        </m:r>
                      </m:num>
                      <m:den>
                        <m:r>
                          <a:rPr lang="en-US" altLang="zh-CN" b="0" i="1" smtClean="0">
                            <a:solidFill>
                              <a:schemeClr val="tx1"/>
                            </a:solidFill>
                            <a:latin typeface="Cambria Math" panose="02040503050406030204" pitchFamily="18" charset="0"/>
                          </a:rPr>
                          <m:t>2</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2</m:t>
                        </m:r>
                      </m:den>
                    </m:f>
                    <m:r>
                      <a:rPr lang="en-US" altLang="zh-CN" i="1">
                        <a:solidFill>
                          <a:schemeClr val="tx1"/>
                        </a:solidFill>
                        <a:latin typeface="Cambria Math" panose="02040503050406030204" pitchFamily="18" charset="0"/>
                        <a:ea typeface="Cambria Math" panose="02040503050406030204" pitchFamily="18" charset="0"/>
                      </a:rPr>
                      <m:t>×</m:t>
                    </m:r>
                    <m:r>
                      <a:rPr lang="en-US" altLang="zh-CN" b="0" i="1" smtClean="0">
                        <a:solidFill>
                          <a:schemeClr val="tx1"/>
                        </a:solidFill>
                        <a:latin typeface="Cambria Math" panose="02040503050406030204" pitchFamily="18" charset="0"/>
                      </a:rPr>
                      <m:t>6</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3</m:t>
                    </m:r>
                    <m:r>
                      <a:rPr lang="en-US" altLang="zh-CN" b="0" i="1" smtClean="0">
                        <a:solidFill>
                          <a:schemeClr val="tx1"/>
                        </a:solidFill>
                        <a:latin typeface="Cambria Math" panose="02040503050406030204" pitchFamily="18" charset="0"/>
                      </a:rPr>
                      <m:t>𝐴</m:t>
                    </m:r>
                  </m:oMath>
                </a14:m>
                <a:endParaRPr lang="en-US" altLang="zh-CN" dirty="0">
                  <a:solidFill>
                    <a:schemeClr val="tx1"/>
                  </a:solidFill>
                </a:endParaRPr>
              </a:p>
              <a:p>
                <a:pPr algn="ctr"/>
                <a14:m>
                  <m:oMathPara xmlns:m="http://schemas.openxmlformats.org/officeDocument/2006/math">
                    <m:oMathParaPr>
                      <m:jc m:val="centerGroup"/>
                    </m:oMathParaPr>
                    <m:oMath xmlns:m="http://schemas.openxmlformats.org/officeDocument/2006/math">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b="0" i="1" smtClean="0">
                              <a:solidFill>
                                <a:schemeClr val="tx1"/>
                              </a:solidFill>
                              <a:latin typeface="Cambria Math" panose="02040503050406030204" pitchFamily="18" charset="0"/>
                            </a:rPr>
                            <m:t>3</m:t>
                          </m:r>
                        </m:sub>
                        <m:sup>
                          <m:r>
                            <a:rPr lang="en-US" altLang="zh-CN" i="1">
                              <a:solidFill>
                                <a:schemeClr val="tx1"/>
                              </a:solidFill>
                              <a:latin typeface="Cambria Math" panose="02040503050406030204" pitchFamily="18" charset="0"/>
                            </a:rPr>
                            <m:t>′′</m:t>
                          </m:r>
                        </m:sup>
                      </m:sSubSup>
                      <m:r>
                        <a:rPr lang="en-US" altLang="zh-CN" i="1">
                          <a:solidFill>
                            <a:schemeClr val="tx1"/>
                          </a:solidFill>
                          <a:latin typeface="Cambria Math" panose="02040503050406030204" pitchFamily="18" charset="0"/>
                        </a:rPr>
                        <m:t>=</m:t>
                      </m:r>
                      <m:f>
                        <m:fPr>
                          <m:ctrlPr>
                            <a:rPr lang="en-US" altLang="zh-CN" i="1">
                              <a:solidFill>
                                <a:schemeClr val="tx1"/>
                              </a:solidFill>
                              <a:latin typeface="Cambria Math" panose="02040503050406030204" pitchFamily="18" charset="0"/>
                            </a:rPr>
                          </m:ctrlPr>
                        </m:fPr>
                        <m:num>
                          <m:sSub>
                            <m:sSubPr>
                              <m:ctrlPr>
                                <a:rPr lang="en-US" altLang="zh-CN"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rPr>
                                <m:t>𝑅</m:t>
                              </m:r>
                            </m:e>
                            <m:sub>
                              <m:r>
                                <a:rPr lang="en-US" altLang="zh-CN" b="0" i="1" smtClean="0">
                                  <a:solidFill>
                                    <a:schemeClr val="tx1"/>
                                  </a:solidFill>
                                  <a:latin typeface="Cambria Math" panose="02040503050406030204" pitchFamily="18" charset="0"/>
                                </a:rPr>
                                <m:t>1</m:t>
                              </m:r>
                            </m:sub>
                          </m:sSub>
                        </m:num>
                        <m:den>
                          <m:sSub>
                            <m:sSubPr>
                              <m:ctrlPr>
                                <a:rPr lang="en-US" altLang="zh-CN"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rPr>
                                <m:t>𝑅</m:t>
                              </m:r>
                            </m:e>
                            <m:sub>
                              <m:r>
                                <a:rPr lang="en-US" altLang="zh-CN" i="1">
                                  <a:solidFill>
                                    <a:schemeClr val="tx1"/>
                                  </a:solidFill>
                                  <a:latin typeface="Cambria Math" panose="02040503050406030204" pitchFamily="18" charset="0"/>
                                </a:rPr>
                                <m:t>1</m:t>
                              </m:r>
                            </m:sub>
                          </m:sSub>
                          <m:r>
                            <a:rPr lang="en-US" altLang="zh-CN" i="1">
                              <a:solidFill>
                                <a:schemeClr val="tx1"/>
                              </a:solidFill>
                              <a:latin typeface="Cambria Math" panose="02040503050406030204" pitchFamily="18" charset="0"/>
                            </a:rPr>
                            <m:t>+</m:t>
                          </m:r>
                          <m:sSub>
                            <m:sSubPr>
                              <m:ctrlPr>
                                <a:rPr lang="en-US" altLang="zh-CN"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rPr>
                                <m:t>𝑅</m:t>
                              </m:r>
                            </m:e>
                            <m:sub>
                              <m:r>
                                <a:rPr lang="en-US" altLang="zh-CN" i="1">
                                  <a:solidFill>
                                    <a:schemeClr val="tx1"/>
                                  </a:solidFill>
                                  <a:latin typeface="Cambria Math" panose="02040503050406030204" pitchFamily="18" charset="0"/>
                                </a:rPr>
                                <m:t>3</m:t>
                              </m:r>
                            </m:sub>
                          </m:sSub>
                        </m:den>
                      </m:f>
                      <m:sSubSup>
                        <m:sSubSupPr>
                          <m:ctrlPr>
                            <a:rPr lang="en-US" altLang="zh-CN" i="1">
                              <a:solidFill>
                                <a:schemeClr val="tx1"/>
                              </a:solidFill>
                              <a:latin typeface="Cambria Math" panose="02040503050406030204" pitchFamily="18" charset="0"/>
                            </a:rPr>
                          </m:ctrlPr>
                        </m:sSubSupPr>
                        <m:e>
                          <m:r>
                            <a:rPr lang="en-US" altLang="zh-CN" i="1">
                              <a:solidFill>
                                <a:schemeClr val="tx1"/>
                              </a:solidFill>
                              <a:latin typeface="Cambria Math" panose="02040503050406030204" pitchFamily="18" charset="0"/>
                            </a:rPr>
                            <m:t>𝐼</m:t>
                          </m:r>
                        </m:e>
                        <m:sub>
                          <m:r>
                            <a:rPr lang="en-US" altLang="zh-CN" i="1">
                              <a:solidFill>
                                <a:schemeClr val="tx1"/>
                              </a:solidFill>
                              <a:latin typeface="Cambria Math" panose="02040503050406030204" pitchFamily="18" charset="0"/>
                            </a:rPr>
                            <m:t>2</m:t>
                          </m:r>
                        </m:sub>
                        <m:sup>
                          <m:r>
                            <a:rPr lang="en-US" altLang="zh-CN" i="1">
                              <a:solidFill>
                                <a:schemeClr val="tx1"/>
                              </a:solidFill>
                              <a:latin typeface="Cambria Math" panose="02040503050406030204" pitchFamily="18" charset="0"/>
                            </a:rPr>
                            <m:t>′′</m:t>
                          </m:r>
                        </m:sup>
                      </m:sSubSup>
                      <m:r>
                        <a:rPr lang="en-US" altLang="zh-CN" i="1">
                          <a:solidFill>
                            <a:schemeClr val="tx1"/>
                          </a:solidFill>
                          <a:latin typeface="Cambria Math" panose="02040503050406030204" pitchFamily="18" charset="0"/>
                        </a:rPr>
                        <m:t>=</m:t>
                      </m:r>
                      <m:f>
                        <m:fPr>
                          <m:ctrlPr>
                            <a:rPr lang="en-US" altLang="zh-CN" i="1">
                              <a:solidFill>
                                <a:schemeClr val="tx1"/>
                              </a:solidFill>
                              <a:latin typeface="Cambria Math" panose="02040503050406030204" pitchFamily="18" charset="0"/>
                            </a:rPr>
                          </m:ctrlPr>
                        </m:fPr>
                        <m:num>
                          <m:r>
                            <a:rPr lang="en-US" altLang="zh-CN" i="1">
                              <a:solidFill>
                                <a:schemeClr val="tx1"/>
                              </a:solidFill>
                              <a:latin typeface="Cambria Math" panose="02040503050406030204" pitchFamily="18" charset="0"/>
                            </a:rPr>
                            <m:t>2</m:t>
                          </m:r>
                        </m:num>
                        <m:den>
                          <m:r>
                            <a:rPr lang="en-US" altLang="zh-CN" i="1">
                              <a:solidFill>
                                <a:schemeClr val="tx1"/>
                              </a:solidFill>
                              <a:latin typeface="Cambria Math" panose="02040503050406030204" pitchFamily="18" charset="0"/>
                            </a:rPr>
                            <m:t>2</m:t>
                          </m:r>
                          <m:r>
                            <a:rPr lang="en-US" altLang="zh-CN" i="1">
                              <a:solidFill>
                                <a:schemeClr val="tx1"/>
                              </a:solidFill>
                              <a:latin typeface="Cambria Math" panose="02040503050406030204" pitchFamily="18" charset="0"/>
                            </a:rPr>
                            <m:t>+</m:t>
                          </m:r>
                          <m:r>
                            <a:rPr lang="en-US" altLang="zh-CN" i="1">
                              <a:solidFill>
                                <a:schemeClr val="tx1"/>
                              </a:solidFill>
                              <a:latin typeface="Cambria Math" panose="02040503050406030204" pitchFamily="18" charset="0"/>
                            </a:rPr>
                            <m:t>2</m:t>
                          </m:r>
                        </m:den>
                      </m:f>
                      <m:r>
                        <a:rPr lang="en-US" altLang="zh-CN" i="1">
                          <a:solidFill>
                            <a:schemeClr val="tx1"/>
                          </a:solidFill>
                          <a:latin typeface="Cambria Math" panose="02040503050406030204" pitchFamily="18" charset="0"/>
                          <a:ea typeface="Cambria Math" panose="02040503050406030204" pitchFamily="18" charset="0"/>
                        </a:rPr>
                        <m:t>×</m:t>
                      </m:r>
                      <m:r>
                        <a:rPr lang="en-US" altLang="zh-CN" i="1">
                          <a:solidFill>
                            <a:schemeClr val="tx1"/>
                          </a:solidFill>
                          <a:latin typeface="Cambria Math" panose="02040503050406030204" pitchFamily="18" charset="0"/>
                        </a:rPr>
                        <m:t>6</m:t>
                      </m:r>
                      <m:r>
                        <a:rPr lang="en-US" altLang="zh-CN" i="1">
                          <a:solidFill>
                            <a:schemeClr val="tx1"/>
                          </a:solidFill>
                          <a:latin typeface="Cambria Math" panose="02040503050406030204" pitchFamily="18" charset="0"/>
                        </a:rPr>
                        <m:t>=</m:t>
                      </m:r>
                      <m:r>
                        <a:rPr lang="en-US" altLang="zh-CN" i="1">
                          <a:solidFill>
                            <a:schemeClr val="tx1"/>
                          </a:solidFill>
                          <a:latin typeface="Cambria Math" panose="02040503050406030204" pitchFamily="18" charset="0"/>
                        </a:rPr>
                        <m:t>3</m:t>
                      </m:r>
                      <m:r>
                        <a:rPr lang="en-US" altLang="zh-CN" i="1">
                          <a:solidFill>
                            <a:schemeClr val="tx1"/>
                          </a:solidFill>
                          <a:latin typeface="Cambria Math" panose="02040503050406030204" pitchFamily="18" charset="0"/>
                        </a:rPr>
                        <m:t>𝐴</m:t>
                      </m:r>
                    </m:oMath>
                  </m:oMathPara>
                </a14:m>
                <a:endParaRPr lang="en-US" altLang="zh-CN" dirty="0">
                  <a:solidFill>
                    <a:schemeClr val="tx1"/>
                  </a:solidFill>
                </a:endParaRPr>
              </a:p>
              <a:p>
                <a:pPr algn="ctr"/>
                <a:endParaRPr lang="en-US" altLang="zh-CN" dirty="0">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1715154" y="3445062"/>
                <a:ext cx="5979459" cy="3288142"/>
              </a:xfrm>
              <a:prstGeom prst="rect">
                <a:avLst/>
              </a:prstGeom>
              <a:blipFill rotWithShape="1">
                <a:blip r:embed="rId5"/>
                <a:stretch>
                  <a:fillRect l="-107" t="-199" r="-101" b="-184"/>
                </a:stretch>
              </a:blipFill>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5"/>
          <p:cNvSpPr txBox="1">
            <a:spLocks noChangeArrowheads="1"/>
          </p:cNvSpPr>
          <p:nvPr>
            <p:custDataLst>
              <p:tags r:id="rId2"/>
            </p:custDataLst>
          </p:nvPr>
        </p:nvSpPr>
        <p:spPr bwMode="auto">
          <a:xfrm>
            <a:off x="457200" y="1752600"/>
            <a:ext cx="7924800"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３</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当电源 Ｅ１ 、 Ｅ２ 共同作用时 </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叠加</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，若各电流分量与原电路电流参考方向相同时，在电流分量前面选取 “＋” 号；反之，则选取 “－” 号。则：</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叠加定理</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矩形 4"/>
          <p:cNvSpPr/>
          <p:nvPr/>
        </p:nvSpPr>
        <p:spPr>
          <a:xfrm>
            <a:off x="457200" y="3881717"/>
            <a:ext cx="8267700" cy="591671"/>
          </a:xfrm>
          <a:prstGeom prst="rect">
            <a:avLst/>
          </a:prstGeom>
          <a:noFill/>
          <a:extLst>
            <a:ext uri="{909E8E84-426E-40DD-AFC4-6F175D3DCCD1}">
              <a14:hiddenFill xmlns:a14="http://schemas.microsoft.com/office/drawing/2010/main">
                <a:solidFill>
                  <a:srgbClr val="FFC000"/>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6" name="文本框 5"/>
              <p:cNvSpPr txBox="1"/>
              <p:nvPr/>
            </p:nvSpPr>
            <p:spPr>
              <a:xfrm>
                <a:off x="573741" y="4007223"/>
                <a:ext cx="2133600" cy="369332"/>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1</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1</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r>
                        <a:rPr lang="en-US" altLang="zh-CN" b="0" i="1" smtClean="0">
                          <a:latin typeface="Cambria Math" panose="02040503050406030204" pitchFamily="18" charset="0"/>
                        </a:rPr>
                        <m:t>2</m:t>
                      </m:r>
                      <m:r>
                        <a:rPr lang="en-US" altLang="zh-CN" b="0" i="1" smtClean="0">
                          <a:latin typeface="Cambria Math" panose="02040503050406030204" pitchFamily="18" charset="0"/>
                        </a:rPr>
                        <m:t>𝐴</m:t>
                      </m:r>
                    </m:oMath>
                  </m:oMathPara>
                </a14:m>
                <a:endParaRPr lang="zh-CN" altLang="en-US" dirty="0"/>
              </a:p>
            </p:txBody>
          </p:sp>
        </mc:Choice>
        <mc:Fallback>
          <p:sp>
            <p:nvSpPr>
              <p:cNvPr id="6" name="文本框 5"/>
              <p:cNvSpPr txBox="1">
                <a:spLocks noRot="1" noChangeAspect="1" noMove="1" noResize="1" noEditPoints="1" noAdjustHandles="1" noChangeArrowheads="1" noChangeShapeType="1" noTextEdit="1"/>
              </p:cNvSpPr>
              <p:nvPr/>
            </p:nvSpPr>
            <p:spPr>
              <a:xfrm>
                <a:off x="573741" y="4007223"/>
                <a:ext cx="2133600" cy="369332"/>
              </a:xfrm>
              <a:prstGeom prst="rect">
                <a:avLst/>
              </a:prstGeom>
              <a:blipFill rotWithShape="1">
                <a:blip r:embed="rId3"/>
                <a:stretch>
                  <a:fillRect l="-16" t="-101" r="16" b="37"/>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3089909" y="3992886"/>
                <a:ext cx="2459243" cy="369332"/>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2</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2</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r>
                        <a:rPr lang="en-US" altLang="zh-CN" b="0" i="1" smtClean="0">
                          <a:latin typeface="Cambria Math" panose="02040503050406030204" pitchFamily="18" charset="0"/>
                        </a:rPr>
                        <m:t>3</m:t>
                      </m:r>
                      <m:r>
                        <a:rPr lang="en-US" altLang="zh-CN" b="0" i="1" smtClean="0">
                          <a:latin typeface="Cambria Math" panose="02040503050406030204" pitchFamily="18" charset="0"/>
                        </a:rPr>
                        <m:t>.</m:t>
                      </m:r>
                      <m:r>
                        <a:rPr lang="en-US" altLang="zh-CN" b="0" i="1" smtClean="0">
                          <a:latin typeface="Cambria Math" panose="02040503050406030204" pitchFamily="18" charset="0"/>
                        </a:rPr>
                        <m:t>5</m:t>
                      </m:r>
                      <m:r>
                        <a:rPr lang="en-US" altLang="zh-CN" b="0" i="1" smtClean="0">
                          <a:latin typeface="Cambria Math" panose="02040503050406030204" pitchFamily="18" charset="0"/>
                        </a:rPr>
                        <m:t>𝐴</m:t>
                      </m:r>
                    </m:oMath>
                  </m:oMathPara>
                </a14:m>
                <a:endParaRPr lang="zh-CN" altLang="en-US" dirty="0"/>
              </a:p>
            </p:txBody>
          </p:sp>
        </mc:Choice>
        <mc:Fallback>
          <p:sp>
            <p:nvSpPr>
              <p:cNvPr id="7" name="文本框 6"/>
              <p:cNvSpPr txBox="1">
                <a:spLocks noRot="1" noChangeAspect="1" noMove="1" noResize="1" noEditPoints="1" noAdjustHandles="1" noChangeArrowheads="1" noChangeShapeType="1" noTextEdit="1"/>
              </p:cNvSpPr>
              <p:nvPr/>
            </p:nvSpPr>
            <p:spPr>
              <a:xfrm>
                <a:off x="3089909" y="3992886"/>
                <a:ext cx="2459243" cy="369332"/>
              </a:xfrm>
              <a:prstGeom prst="rect">
                <a:avLst/>
              </a:prstGeom>
              <a:blipFill rotWithShape="1">
                <a:blip r:embed="rId4"/>
                <a:stretch>
                  <a:fillRect l="-26" t="-2" r="21" b="109"/>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5"/>
              <p:cNvSpPr txBox="1"/>
              <p:nvPr/>
            </p:nvSpPr>
            <p:spPr>
              <a:xfrm>
                <a:off x="6036945" y="3992886"/>
                <a:ext cx="2133600" cy="369332"/>
              </a:xfrm>
              <a:prstGeom prst="rect">
                <a:avLst/>
              </a:prstGeom>
              <a:noFill/>
              <a:extLst>
                <a:ext uri="{909E8E84-426E-40DD-AFC4-6F175D3DCCD1}">
                  <a14:hiddenFill xmlns:a14="http://schemas.microsoft.com/office/drawing/2010/main">
                    <a:solidFill>
                      <a:srgbClr val="FFC000"/>
                    </a:solidFill>
                  </a14:hiddenFill>
                </a:ext>
              </a:extLst>
            </p:spPr>
            <p:txBody>
              <a:bodyPr wrap="square" rtlCol="0">
                <a:spAutoFit/>
              </a:bodyPr>
              <a:ls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3</m:t>
                          </m:r>
                        </m:sub>
                      </m:sSub>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3</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3</m:t>
                          </m:r>
                        </m:sub>
                        <m:sup>
                          <m:r>
                            <a:rPr lang="en-US" altLang="zh-CN" b="0" i="1" smtClean="0">
                              <a:latin typeface="Cambria Math" panose="02040503050406030204" pitchFamily="18" charset="0"/>
                            </a:rPr>
                            <m:t>′′</m:t>
                          </m:r>
                        </m:sup>
                      </m:sSubSup>
                      <m:r>
                        <a:rPr lang="en-US" altLang="zh-CN" b="0" i="1" smtClean="0">
                          <a:latin typeface="Cambria Math" panose="02040503050406030204" pitchFamily="18" charset="0"/>
                        </a:rPr>
                        <m:t>=</m:t>
                      </m:r>
                      <m:r>
                        <a:rPr lang="en-US" altLang="zh-CN" b="0" i="1" smtClean="0">
                          <a:latin typeface="Cambria Math" panose="02040503050406030204" pitchFamily="18" charset="0"/>
                        </a:rPr>
                        <m:t>5</m:t>
                      </m:r>
                      <m:r>
                        <a:rPr lang="en-US" altLang="zh-CN" b="0" i="1" smtClean="0">
                          <a:latin typeface="Cambria Math" panose="02040503050406030204" pitchFamily="18" charset="0"/>
                        </a:rPr>
                        <m:t>.</m:t>
                      </m:r>
                      <m:r>
                        <a:rPr lang="en-US" altLang="zh-CN" b="0" i="1" smtClean="0">
                          <a:latin typeface="Cambria Math" panose="02040503050406030204" pitchFamily="18" charset="0"/>
                        </a:rPr>
                        <m:t>5</m:t>
                      </m:r>
                      <m:r>
                        <a:rPr lang="en-US" altLang="zh-CN" b="0" i="1" smtClean="0">
                          <a:latin typeface="Cambria Math" panose="02040503050406030204" pitchFamily="18" charset="0"/>
                        </a:rPr>
                        <m:t>𝐴</m:t>
                      </m:r>
                    </m:oMath>
                  </m:oMathPara>
                </a14:m>
                <a:endParaRPr lang="zh-CN" altLang="en-US" dirty="0"/>
              </a:p>
            </p:txBody>
          </p:sp>
        </mc:Choice>
        <mc:Fallback>
          <p:sp>
            <p:nvSpPr>
              <p:cNvPr id="8" name="文本框 5"/>
              <p:cNvSpPr txBox="1">
                <a:spLocks noRot="1" noChangeAspect="1" noMove="1" noResize="1" noEditPoints="1" noAdjustHandles="1" noChangeArrowheads="1" noChangeShapeType="1" noTextEdit="1"/>
              </p:cNvSpPr>
              <p:nvPr/>
            </p:nvSpPr>
            <p:spPr>
              <a:xfrm>
                <a:off x="6036945" y="3992886"/>
                <a:ext cx="2133600" cy="369332"/>
              </a:xfrm>
              <a:prstGeom prst="rect">
                <a:avLst/>
              </a:prstGeom>
              <a:blipFill rotWithShape="1">
                <a:blip r:embed="rId5"/>
                <a:stretch>
                  <a:fillRect t="-2" b="109"/>
                </a:stretch>
              </a:blipFill>
              <a:extLst>
                <a:ext uri="{909E8E84-426E-40DD-AFC4-6F175D3DCCD1}">
                  <a14:hiddenFill xmlns:a14="http://schemas.microsoft.com/office/drawing/2010/main">
                    <a:solidFill>
                      <a:srgbClr val="FFC000"/>
                    </a:solidFill>
                  </a14:hiddenFill>
                </a:ext>
              </a:extLst>
            </p:spPr>
            <p:txBody>
              <a:bodyPr/>
              <a:lstStyle/>
              <a:p>
                <a:r>
                  <a:rPr lang="zh-CN" altLang="en-US">
                    <a:noFill/>
                  </a:rPr>
                  <a:t> </a:t>
                </a:r>
              </a:p>
            </p:txBody>
          </p:sp>
        </mc:Fallback>
      </mc:AlternateContent>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6"/>
  <p:tag name="KSO_WM_UNIT_LINE_FILL_TYPE" val="2"/>
  <p:tag name="KSO_WM_UNIT_TEXT_FILL_FORE_SCHEMECOLOR_INDEX_BRIGHTNESS" val="0.6"/>
  <p:tag name="KSO_WM_UNIT_TEXT_FILL_FORE_SCHEMECOLOR_INDEX" val="6"/>
  <p:tag name="KSO_WM_UNIT_TEXT_FILL_TYPE" val="1"/>
  <p:tag name="KSO_WM_UNIT_TEXT_LINE_FORE_SCHEMECOLOR_INDEX_BRIGHTNESS" val="0"/>
  <p:tag name="KSO_WM_UNIT_TEXT_LINE_FORE_SCHEMECOLOR_INDEX" val="6"/>
  <p:tag name="KSO_WM_UNIT_TEXT_LINE_FILL_TYPE" val="2"/>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6"/>
  <p:tag name="KSO_WM_UNIT_LINE_FILL_TYPE" val="2"/>
  <p:tag name="KSO_WM_UNIT_TEXT_FILL_FORE_SCHEMECOLOR_INDEX_BRIGHTNESS" val="0.6"/>
  <p:tag name="KSO_WM_UNIT_TEXT_FILL_FORE_SCHEMECOLOR_INDEX" val="6"/>
  <p:tag name="KSO_WM_UNIT_TEXT_FILL_TYPE" val="1"/>
  <p:tag name="KSO_WM_UNIT_TEXT_LINE_FORE_SCHEMECOLOR_INDEX_BRIGHTNESS" val="0"/>
  <p:tag name="KSO_WM_UNIT_TEXT_LINE_FORE_SCHEMECOLOR_INDEX" val="6"/>
  <p:tag name="KSO_WM_UNIT_TEXT_LINE_FILL_TYPE" val="2"/>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52.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53.xml><?xml version="1.0" encoding="utf-8"?>
<p:tagLst xmlns:p="http://schemas.openxmlformats.org/presentationml/2006/main">
  <p:tag name="KSO_WPP_MARK_KEY" val="b047a6f6-948f-48f5-9a12-ee0d6eda6c5f"/>
  <p:tag name="COMMONDATA" val="eyJoZGlkIjoiODNhYjQxZGU2OWJiYTljMGVkNWMwMzJlN2JlNmY5ZDQi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2196</Words>
  <Application>WPS 演示</Application>
  <PresentationFormat>全屏显示(4:3)</PresentationFormat>
  <Paragraphs>182</Paragraphs>
  <Slides>13</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13</vt:i4>
      </vt:variant>
    </vt:vector>
  </HeadingPairs>
  <TitlesOfParts>
    <vt:vector size="27" baseType="lpstr">
      <vt:lpstr>Arial</vt:lpstr>
      <vt:lpstr>宋体</vt:lpstr>
      <vt:lpstr>Wingdings</vt:lpstr>
      <vt:lpstr>Calibri</vt:lpstr>
      <vt:lpstr>Arial</vt:lpstr>
      <vt:lpstr>微软雅黑</vt:lpstr>
      <vt:lpstr>黑体</vt:lpstr>
      <vt:lpstr>Adobe 黑体 Std R</vt:lpstr>
      <vt:lpstr>Times New Roman</vt:lpstr>
      <vt:lpstr>Symbol</vt:lpstr>
      <vt:lpstr>Cambria Math</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1249</cp:revision>
  <dcterms:created xsi:type="dcterms:W3CDTF">2015-12-14T01:43:00Z</dcterms:created>
  <dcterms:modified xsi:type="dcterms:W3CDTF">2025-09-03T05:55:49Z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54BF849AFFC246AE945BE8747FFB5241_13</vt:lpwstr>
  </property>
  <property fmtid="{D5CDD505-2E9C-101B-9397-08002B2CF9AE}" pid="3" name="KSOProductBuildVer">
    <vt:lpwstr>2052-12.1.0.22529</vt:lpwstr>
  </property>
</Properties>
</file>